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5-1.png>
</file>

<file path=ppt/media/image-5-2.png>
</file>

<file path=ppt/media/image-5-3.png>
</file>

<file path=ppt/media/image-5-4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03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052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Machine Learning Approach to Network Intrusion Detection for IoT Devices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78242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Machine Learning Approach for IoT Network Intrusion Detection System (NIDS)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86902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CSE 499A – Week 5 Literature Review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630436" y="4332327"/>
            <a:ext cx="6571417" cy="2576751"/>
          </a:xfrm>
          <a:prstGeom prst="roundRect">
            <a:avLst>
              <a:gd name="adj" fmla="val 355"/>
            </a:avLst>
          </a:prstGeom>
          <a:solidFill>
            <a:srgbClr val="120336"/>
          </a:solidFill>
          <a:ln/>
        </p:spPr>
      </p:sp>
      <p:sp>
        <p:nvSpPr>
          <p:cNvPr id="6" name="Text 4"/>
          <p:cNvSpPr/>
          <p:nvPr/>
        </p:nvSpPr>
        <p:spPr>
          <a:xfrm>
            <a:off x="857250" y="4559141"/>
            <a:ext cx="29800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Group 02 – Section 15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57250" y="5140285"/>
            <a:ext cx="6117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Khondokar Sajid (2211954042)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857250" y="5582483"/>
            <a:ext cx="6117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Kazi Safin Arafat (2211778642)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57250" y="6024682"/>
            <a:ext cx="6117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Moushumi Akter Mow (2021983642)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57250" y="6466880"/>
            <a:ext cx="6117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Rakibul Hasan Ridoy (1731339042)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36168" y="4332327"/>
            <a:ext cx="6571417" cy="2576751"/>
          </a:xfrm>
          <a:prstGeom prst="roundRect">
            <a:avLst>
              <a:gd name="adj" fmla="val 355"/>
            </a:avLst>
          </a:prstGeom>
          <a:solidFill>
            <a:srgbClr val="120336"/>
          </a:solidFill>
          <a:ln/>
        </p:spPr>
      </p:sp>
      <p:sp>
        <p:nvSpPr>
          <p:cNvPr id="12" name="Text 10"/>
          <p:cNvSpPr/>
          <p:nvPr/>
        </p:nvSpPr>
        <p:spPr>
          <a:xfrm>
            <a:off x="7662982" y="45591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Supervisor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662982" y="5140285"/>
            <a:ext cx="6117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Md. Mohammad Shifat-E-Rabbi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054429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           Thank You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793790" y="48122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   Thank you for your attention and time today. We appreciate your engagement and welcome any questions.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256" y="640794"/>
            <a:ext cx="7715488" cy="1275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Challenge: IoT    Network Security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867251" y="2222540"/>
            <a:ext cx="22860" cy="4483656"/>
          </a:xfrm>
          <a:prstGeom prst="roundRect">
            <a:avLst>
              <a:gd name="adj" fmla="val 40000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844391" y="3311604"/>
            <a:ext cx="612219" cy="22860"/>
          </a:xfrm>
          <a:prstGeom prst="roundRect">
            <a:avLst>
              <a:gd name="adj" fmla="val 40000"/>
            </a:avLst>
          </a:prstGeom>
          <a:solidFill>
            <a:srgbClr val="7D9EE5"/>
          </a:solidFill>
          <a:ln/>
        </p:spPr>
      </p:sp>
      <p:sp>
        <p:nvSpPr>
          <p:cNvPr id="6" name="Shape 3"/>
          <p:cNvSpPr/>
          <p:nvPr/>
        </p:nvSpPr>
        <p:spPr>
          <a:xfrm>
            <a:off x="790754" y="3246537"/>
            <a:ext cx="152995" cy="152995"/>
          </a:xfrm>
          <a:prstGeom prst="roundRect">
            <a:avLst>
              <a:gd name="adj" fmla="val 298833"/>
            </a:avLst>
          </a:prstGeom>
          <a:solidFill>
            <a:srgbClr val="97B8FF"/>
          </a:solidFill>
          <a:ln/>
        </p:spPr>
      </p:sp>
      <p:sp>
        <p:nvSpPr>
          <p:cNvPr id="7" name="Shape 4"/>
          <p:cNvSpPr/>
          <p:nvPr/>
        </p:nvSpPr>
        <p:spPr>
          <a:xfrm>
            <a:off x="1479590" y="2222540"/>
            <a:ext cx="6950154" cy="2200989"/>
          </a:xfrm>
          <a:prstGeom prst="roundRect">
            <a:avLst>
              <a:gd name="adj" fmla="val 415"/>
            </a:avLst>
          </a:prstGeom>
          <a:solidFill>
            <a:srgbClr val="26262B"/>
          </a:solidFill>
          <a:ln w="22860">
            <a:solidFill>
              <a:srgbClr val="97B8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06523" y="2449473"/>
            <a:ext cx="25512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Problem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706523" y="2890718"/>
            <a:ext cx="6496288" cy="1305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IoT devices are vulnerable to cyberattacks, but traditional intrusion detection systems need high computing power and cloud support.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resource limits make real-time detection difficult on devices like Raspberry Pi or ESP32.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44391" y="5757505"/>
            <a:ext cx="612219" cy="22860"/>
          </a:xfrm>
          <a:prstGeom prst="roundRect">
            <a:avLst>
              <a:gd name="adj" fmla="val 40000"/>
            </a:avLst>
          </a:prstGeom>
          <a:solidFill>
            <a:srgbClr val="60D6E5"/>
          </a:solidFill>
          <a:ln/>
        </p:spPr>
      </p:sp>
      <p:sp>
        <p:nvSpPr>
          <p:cNvPr id="11" name="Shape 8"/>
          <p:cNvSpPr/>
          <p:nvPr/>
        </p:nvSpPr>
        <p:spPr>
          <a:xfrm>
            <a:off x="790754" y="5692438"/>
            <a:ext cx="152995" cy="152995"/>
          </a:xfrm>
          <a:prstGeom prst="roundRect">
            <a:avLst>
              <a:gd name="adj" fmla="val 298833"/>
            </a:avLst>
          </a:prstGeom>
          <a:solidFill>
            <a:srgbClr val="7AF0FF"/>
          </a:solidFill>
          <a:ln/>
        </p:spPr>
      </p:sp>
      <p:sp>
        <p:nvSpPr>
          <p:cNvPr id="12" name="Shape 9"/>
          <p:cNvSpPr/>
          <p:nvPr/>
        </p:nvSpPr>
        <p:spPr>
          <a:xfrm>
            <a:off x="1479590" y="4831675"/>
            <a:ext cx="6950154" cy="1874520"/>
          </a:xfrm>
          <a:prstGeom prst="roundRect">
            <a:avLst>
              <a:gd name="adj" fmla="val 488"/>
            </a:avLst>
          </a:prstGeom>
          <a:solidFill>
            <a:srgbClr val="26262B"/>
          </a:solidFill>
          <a:ln w="22860">
            <a:solidFill>
              <a:srgbClr val="7AF0F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706523" y="5058608"/>
            <a:ext cx="2551271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Opportunity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1706523" y="5499854"/>
            <a:ext cx="6496288" cy="979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lightweight ML-based intrusion detection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that runs locally on IoT devices — reducing delay, saving bandwidth, and improving privacy.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14256" y="6935748"/>
            <a:ext cx="7715488" cy="652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97B8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Goal: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Build a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hybrid ML model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using Autoencoder, Isolation Forest, and One-Class SVM for efficient and accurate intrusion detection on IoT hardware.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3425" y="741164"/>
            <a:ext cx="11163300" cy="654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Objectives: A Three-Pillar Approach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3425" y="1815108"/>
            <a:ext cx="1047750" cy="161615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90725" y="2024658"/>
            <a:ext cx="3330297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Lightweight Model Design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1990725" y="2477810"/>
            <a:ext cx="119062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a small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hybrid anomaly detector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(Autoencoder + Isolation Forest,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OC-SVM optional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1990725" y="2886432"/>
            <a:ext cx="119062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20–30 key features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train on normal traffic, and apply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majority vote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decisions.</a:t>
            </a:r>
            <a:endParaRPr lang="en-US" sz="16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3431262"/>
            <a:ext cx="1047750" cy="203239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990725" y="3640812"/>
            <a:ext cx="398597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Accuracy &amp; Runtime Evaluation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1990725" y="4093964"/>
            <a:ext cx="119062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Measure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Precision, Recall, F1, ROC-AUC, False Positive Rate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1990725" y="4502587"/>
            <a:ext cx="119062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latency per sample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memory footprint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 Raspberry Pi / ESP32 (target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&lt;10 MB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low ms latency).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1990725" y="4911209"/>
            <a:ext cx="1190625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Validate with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train/validation/test splits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cross-dataset checks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(e.g., UNSW-NB15 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↔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TON-IoT)</a:t>
            </a:r>
            <a:endParaRPr lang="en-US" sz="16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" y="5463659"/>
            <a:ext cx="1047750" cy="202477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990725" y="5673209"/>
            <a:ext cx="419159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Edge Deployment &amp; Optimization</a:t>
            </a:r>
            <a:endParaRPr lang="en-US" sz="2050" dirty="0"/>
          </a:p>
        </p:txBody>
      </p:sp>
      <p:sp>
        <p:nvSpPr>
          <p:cNvPr id="14" name="Text 9"/>
          <p:cNvSpPr/>
          <p:nvPr/>
        </p:nvSpPr>
        <p:spPr>
          <a:xfrm>
            <a:off x="1990725" y="6126361"/>
            <a:ext cx="119062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pruning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8-bit quantization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; export as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TensorFlow Lite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1990725" y="6534983"/>
            <a:ext cx="119062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Run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on-device inference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(no cloud), with configurable thresholds and basic logging/alerts.</a:t>
            </a:r>
            <a:endParaRPr lang="en-US" sz="1650" dirty="0"/>
          </a:p>
        </p:txBody>
      </p:sp>
      <p:sp>
        <p:nvSpPr>
          <p:cNvPr id="16" name="Text 11"/>
          <p:cNvSpPr/>
          <p:nvPr/>
        </p:nvSpPr>
        <p:spPr>
          <a:xfrm>
            <a:off x="1990725" y="6943606"/>
            <a:ext cx="119062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 setup and provide a simple deployment script for Pi/ESP32.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735" y="914876"/>
            <a:ext cx="10778490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Literature Review: 10 Foundational Papers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39735" y="1997988"/>
            <a:ext cx="1315092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team systematically reviewed 10 recent papers spanning hybrid ML models, XAI methods, IoT datasets, and real-world deployments.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39735" y="2912031"/>
            <a:ext cx="13150929" cy="4402693"/>
          </a:xfrm>
          <a:prstGeom prst="roundRect">
            <a:avLst>
              <a:gd name="adj" fmla="val 20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7355" y="2919651"/>
            <a:ext cx="13134261" cy="6069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60239" y="3054072"/>
            <a:ext cx="395108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Member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5341620" y="3054072"/>
            <a:ext cx="394727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Papers Reviewed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9719191" y="3054072"/>
            <a:ext cx="395108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 Area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7355" y="3526631"/>
            <a:ext cx="13134261" cy="94511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60239" y="3661053"/>
            <a:ext cx="395108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Khondokar Sajid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5341620" y="3661053"/>
            <a:ext cx="394727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Ebrahimi et al., Krishnan et al., Aljabri, Huang &amp; Zhang (2024–2025)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9719191" y="3661053"/>
            <a:ext cx="395108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Hybrid ML Models for IoT Intrusion Detection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47355" y="4471749"/>
            <a:ext cx="13134261" cy="94511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60239" y="4606171"/>
            <a:ext cx="395108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Kazi Safin Arafat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5341620" y="4606171"/>
            <a:ext cx="394727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Pande &amp; Khamparia, Muhammad et al., Gupta et al., Almolhis (2023–2025)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9719191" y="4606171"/>
            <a:ext cx="395108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Lightweight and Efficient ML-based IDS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7355" y="5416867"/>
            <a:ext cx="13134261" cy="94511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60239" y="5551289"/>
            <a:ext cx="395108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Moushumi Akter Mow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5341620" y="5551289"/>
            <a:ext cx="394727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 et al. (2024)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9719191" y="5551289"/>
            <a:ext cx="395108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IoT Dataset Optimization &amp; Model Compression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7355" y="6361986"/>
            <a:ext cx="13134261" cy="94511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60239" y="6496407"/>
            <a:ext cx="395108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Rakibul Hasan Ridoy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5341620" y="6496407"/>
            <a:ext cx="394727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Peisker et al. (2025)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9719191" y="6496407"/>
            <a:ext cx="395108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Evaluation Metrics &amp; Performance Comparison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6507" y="493752"/>
            <a:ext cx="12670512" cy="559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Khondokar Sajid: Deep Learning &amp; Hybrid ML Approaches 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6507" y="1321594"/>
            <a:ext cx="894993" cy="142458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00451" y="1321594"/>
            <a:ext cx="5154335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Ebrahimi et al. (2025): CNN + SHAP on TON-IoT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700451" y="1708547"/>
            <a:ext cx="12303443" cy="858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99.5 % accuracy, F1 = 0.9947.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Single deep model; not optimized for small devices.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Combine CNN/Autoencoder with Isolation Forest and One-Class SVM for more efficient IoT-level detection.</a:t>
            </a:r>
            <a:endParaRPr lang="en-US" sz="14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507" y="2925128"/>
            <a:ext cx="894993" cy="142458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00451" y="2925128"/>
            <a:ext cx="4884777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Krishnan et al. (2025): Attention-Fusion DNN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700451" y="3312081"/>
            <a:ext cx="12303443" cy="858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99.99 % precision on DDoS traffic.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Model heavy; not designed for edge or resource-limited hardware.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Deploy lightweight hybrid version on Raspberry Pi / ESP32 for real-time IoT detection.</a:t>
            </a:r>
            <a:endParaRPr lang="en-US" sz="14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07" y="4528661"/>
            <a:ext cx="894993" cy="142458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00451" y="4528661"/>
            <a:ext cx="4875252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Aljabri (2025): BiGRU + Multi-Head Attention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700451" y="4915614"/>
            <a:ext cx="12303443" cy="858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98.28 % accuracy on Edge-IIoTset dataset.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High computational cost, not benchmarked on IoT devices.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Simplify architecture and integrate feature reduction for faster inference on small hardware.</a:t>
            </a:r>
            <a:endParaRPr lang="en-US" sz="14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07" y="6132195"/>
            <a:ext cx="894993" cy="142458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700451" y="6132195"/>
            <a:ext cx="5032058" cy="279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Huang &amp; Zhang (2024): Hybrid AE + IF + SHAP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1700451" y="6519148"/>
            <a:ext cx="12303443" cy="858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&gt; 96 % detection accuracy on IoT traffic.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 optimization for edge deployment or runtime evaluation.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Add One-Class SVM and apply quantization/pruning for TinyML-ready hybrid IDS.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778" y="548997"/>
            <a:ext cx="13232844" cy="12477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Moushumi Akter Mow &amp; Rakibul Hasan Ridoy: Model Optimization &amp; Performance Evaluation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698778" y="1876544"/>
            <a:ext cx="2669619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Moushumi Akter Mow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698778" y="2487930"/>
            <a:ext cx="13232844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Ali et al. (2024):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 selection and Autoencoder compression with pruning/quantization on UNSW-NB15 &amp; TON-IoT datasets.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698778" y="3351371"/>
            <a:ext cx="13232844" cy="1277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97.6 % accuracy, 68 % smaller model, 40 % faster inference.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Focused mainly on compression; did not analyze deployment on low-power devices.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Apply similar feature-reduction and compression methods for real-time intrusion detection on IoT hardware such as Raspberry Pi and ESP32.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98778" y="4928592"/>
            <a:ext cx="2495550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Rakibul Hasan Ridoy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698778" y="5539978"/>
            <a:ext cx="13232844" cy="638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Peisker et al. (2025):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Comparative study of deep learning IDS models (CNN/DNN) using CIC-IDS2017 dataset.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98778" y="6403419"/>
            <a:ext cx="13232844" cy="1277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Demonstrated high accuracy but limited testing on resource-constrained devices.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 evaluation of model latency or performance on IoT systems.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Evaluate machine-learning IDS models on IoT datasets (TON-IoT, UNSW-NB15) and measure accuracy, memory use, and inference speed on TinyML platforms.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6740" y="722948"/>
            <a:ext cx="13047583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Kazi Safin Arafat: Machine Learning Models &amp; Edge Deployment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6740" y="1498283"/>
            <a:ext cx="838200" cy="13344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92580" y="1498283"/>
            <a:ext cx="4981218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Pande &amp; Khamparia (2023): Deep NN + LRP/LIME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1592580" y="1860709"/>
            <a:ext cx="12451080" cy="804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~95% accuracy; &gt;200 ms per sample.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Model is too large and slow for IoT devices.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Replace with a compact, quantized Autoencoder for faster, low-latency inference on edge hardware.</a:t>
            </a:r>
            <a:endParaRPr lang="en-US" sz="13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" y="3000375"/>
            <a:ext cx="838200" cy="133445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92580" y="3000375"/>
            <a:ext cx="4918829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Muhammad et al. (2025): L-XAIDS (LIME-based)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592580" y="3362801"/>
            <a:ext cx="12451080" cy="804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99% accuracy in a cloud/cluster setup.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Designed for high-power servers, not edge or IoT environments.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Re-implement similar ML concepts as a lightweight hybrid IDS suitable for Raspberry Pi and ESP32 deployment.</a:t>
            </a:r>
            <a:endParaRPr lang="en-US" sz="13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" y="4502468"/>
            <a:ext cx="838200" cy="13344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92580" y="4502468"/>
            <a:ext cx="6024682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Gupta et al. (2024): Pruned AE + SVM on Raspberry Pi Zero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1592580" y="4864894"/>
            <a:ext cx="12451080" cy="804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70% model compression with ~95% accuracy.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Single-model approach, limited testing on diverse IoT traffic.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Extend to a hybrid pipeline (Autoencoder + Isolation Forest + OC-SVM) to improve detection robustness on IoT networks.</a:t>
            </a:r>
            <a:endParaRPr lang="en-US" sz="13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40" y="6004560"/>
            <a:ext cx="838200" cy="133445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592580" y="6004560"/>
            <a:ext cx="4943594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Almolhis (2025): Hybrid RF + Attention + XAI Viz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1592580" y="6366986"/>
            <a:ext cx="12451080" cy="804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97% accuracy on UNSW-NB15 dataset.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Gap: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Lacks latency and energy-consumption evaluation for IoT.</a:t>
            </a:r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Improvement: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Measure runtime performance, memory usage, and energy efficiency on real IoT devices.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6152" y="1005364"/>
            <a:ext cx="12807672" cy="576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Datasets: Benchmarks and IoT-Specific Applications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646152" y="2228493"/>
            <a:ext cx="4322921" cy="4197191"/>
          </a:xfrm>
          <a:prstGeom prst="roundRect">
            <a:avLst>
              <a:gd name="adj" fmla="val 2614"/>
            </a:avLst>
          </a:prstGeom>
          <a:solidFill>
            <a:srgbClr val="07070C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6152" y="2205633"/>
            <a:ext cx="4322921" cy="9144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673" y="1951553"/>
            <a:ext cx="553879" cy="55387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696885" y="2090023"/>
            <a:ext cx="221456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1653659" y="2689979"/>
            <a:ext cx="2307788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NSL-KDD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853559" y="3089077"/>
            <a:ext cx="3908107" cy="1181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Refined version of the classic KDD Cup ’99 dataset for network intrusion detection.</a:t>
            </a:r>
            <a:pPr algn="ct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Features common attack types such as DoS, U2R, R2L, and Probe.</a:t>
            </a:r>
            <a:endParaRPr lang="en-US" sz="1450" dirty="0"/>
          </a:p>
        </p:txBody>
      </p:sp>
      <p:sp>
        <p:nvSpPr>
          <p:cNvPr id="9" name="Text 5"/>
          <p:cNvSpPr/>
          <p:nvPr/>
        </p:nvSpPr>
        <p:spPr>
          <a:xfrm>
            <a:off x="853559" y="4381381"/>
            <a:ext cx="3908107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Strengths: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Removes redundant records and remains a standard benchmark for traditional IDS research.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853559" y="5332095"/>
            <a:ext cx="3908107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Limitations: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Outdated (1999) traffic patterns; lacks modern IoT-related attacks; not ideal for current networks.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5153620" y="2228493"/>
            <a:ext cx="4323040" cy="4197191"/>
          </a:xfrm>
          <a:prstGeom prst="roundRect">
            <a:avLst>
              <a:gd name="adj" fmla="val 2614"/>
            </a:avLst>
          </a:prstGeom>
          <a:solidFill>
            <a:srgbClr val="07070C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620" y="2205633"/>
            <a:ext cx="4323040" cy="91440"/>
          </a:xfrm>
          <a:prstGeom prst="rect">
            <a:avLst/>
          </a:prstGeom>
        </p:spPr>
      </p:pic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8142" y="1951553"/>
            <a:ext cx="553879" cy="55387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204353" y="2090023"/>
            <a:ext cx="221456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6161246" y="2689979"/>
            <a:ext cx="2307788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UNSW-NB15</a:t>
            </a:r>
            <a:endParaRPr lang="en-US" sz="1800" dirty="0"/>
          </a:p>
        </p:txBody>
      </p:sp>
      <p:sp>
        <p:nvSpPr>
          <p:cNvPr id="16" name="Text 10"/>
          <p:cNvSpPr/>
          <p:nvPr/>
        </p:nvSpPr>
        <p:spPr>
          <a:xfrm>
            <a:off x="5361027" y="3089077"/>
            <a:ext cx="3908227" cy="1181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Modern (2015) network-security dataset including nine attack categories (e.g., Fuzzers, DoS, Exploits) and real normal traffic.</a:t>
            </a:r>
            <a:endParaRPr lang="en-US" sz="1450" dirty="0"/>
          </a:p>
        </p:txBody>
      </p:sp>
      <p:sp>
        <p:nvSpPr>
          <p:cNvPr id="17" name="Text 11"/>
          <p:cNvSpPr/>
          <p:nvPr/>
        </p:nvSpPr>
        <p:spPr>
          <a:xfrm>
            <a:off x="5361027" y="4381381"/>
            <a:ext cx="3908227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Strengths: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More contemporary than NSL-KDD; diverse attack scenarios; rich feature set.</a:t>
            </a:r>
            <a:endParaRPr lang="en-US" sz="1450" dirty="0"/>
          </a:p>
        </p:txBody>
      </p:sp>
      <p:sp>
        <p:nvSpPr>
          <p:cNvPr id="18" name="Text 12"/>
          <p:cNvSpPr/>
          <p:nvPr/>
        </p:nvSpPr>
        <p:spPr>
          <a:xfrm>
            <a:off x="5361027" y="5332095"/>
            <a:ext cx="3908227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Limitations: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Computationally intensive; built for general networks rather than IoT environments.</a:t>
            </a:r>
            <a:endParaRPr lang="en-US" sz="1450" dirty="0"/>
          </a:p>
        </p:txBody>
      </p:sp>
      <p:sp>
        <p:nvSpPr>
          <p:cNvPr id="19" name="Shape 13"/>
          <p:cNvSpPr/>
          <p:nvPr/>
        </p:nvSpPr>
        <p:spPr>
          <a:xfrm>
            <a:off x="9661208" y="2228493"/>
            <a:ext cx="4323040" cy="4197191"/>
          </a:xfrm>
          <a:prstGeom prst="roundRect">
            <a:avLst>
              <a:gd name="adj" fmla="val 2614"/>
            </a:avLst>
          </a:prstGeom>
          <a:solidFill>
            <a:srgbClr val="07070C"/>
          </a:solidFill>
          <a:ln/>
        </p:spPr>
      </p:sp>
      <p:pic>
        <p:nvPicPr>
          <p:cNvPr id="2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1208" y="2205633"/>
            <a:ext cx="4323040" cy="91440"/>
          </a:xfrm>
          <a:prstGeom prst="rect">
            <a:avLst/>
          </a:prstGeom>
        </p:spPr>
      </p:pic>
      <p:pic>
        <p:nvPicPr>
          <p:cNvPr id="2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5729" y="1951553"/>
            <a:ext cx="553879" cy="553879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11711940" y="2090023"/>
            <a:ext cx="221456" cy="276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700" dirty="0"/>
          </a:p>
        </p:txBody>
      </p:sp>
      <p:sp>
        <p:nvSpPr>
          <p:cNvPr id="23" name="Text 15"/>
          <p:cNvSpPr/>
          <p:nvPr/>
        </p:nvSpPr>
        <p:spPr>
          <a:xfrm>
            <a:off x="10668833" y="2689979"/>
            <a:ext cx="2307788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TON-IoT</a:t>
            </a:r>
            <a:endParaRPr lang="en-US" sz="1800" dirty="0"/>
          </a:p>
        </p:txBody>
      </p:sp>
      <p:sp>
        <p:nvSpPr>
          <p:cNvPr id="24" name="Text 16"/>
          <p:cNvSpPr/>
          <p:nvPr/>
        </p:nvSpPr>
        <p:spPr>
          <a:xfrm>
            <a:off x="9868614" y="3089077"/>
            <a:ext cx="3908227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Released in 2020 for IoT/IIoT security, combining network and telemetry data with IoT-specific attacks (DoS, DDoS, malware).</a:t>
            </a:r>
            <a:endParaRPr lang="en-US" sz="1450" dirty="0"/>
          </a:p>
        </p:txBody>
      </p:sp>
      <p:sp>
        <p:nvSpPr>
          <p:cNvPr id="25" name="Text 17"/>
          <p:cNvSpPr/>
          <p:nvPr/>
        </p:nvSpPr>
        <p:spPr>
          <a:xfrm>
            <a:off x="9868614" y="4085987"/>
            <a:ext cx="3908227" cy="1181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Strengths: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Highly relevant for IoT security; captures real-world vulnerabilities; suitable for lightweight ML models.</a:t>
            </a:r>
            <a:endParaRPr lang="en-US" sz="1450" dirty="0"/>
          </a:p>
        </p:txBody>
      </p:sp>
      <p:sp>
        <p:nvSpPr>
          <p:cNvPr id="26" name="Text 18"/>
          <p:cNvSpPr/>
          <p:nvPr/>
        </p:nvSpPr>
        <p:spPr>
          <a:xfrm>
            <a:off x="9868614" y="5332095"/>
            <a:ext cx="3908227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Limitations: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Multi-source structure (telemetry + network) increases preprocessing complexity.</a:t>
            </a:r>
            <a:endParaRPr lang="en-US" sz="1450" dirty="0"/>
          </a:p>
        </p:txBody>
      </p:sp>
      <p:sp>
        <p:nvSpPr>
          <p:cNvPr id="27" name="Text 19"/>
          <p:cNvSpPr/>
          <p:nvPr/>
        </p:nvSpPr>
        <p:spPr>
          <a:xfrm>
            <a:off x="646152" y="6633329"/>
            <a:ext cx="13338096" cy="590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low-power devices such as Raspberry Pi and ESP32,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TON-IoT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the best fit.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Its real-world IoT traffic and attack patterns help develop </a:t>
            </a:r>
            <a:pPr algn="l" indent="0" marL="0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lightweight, efficient ML models</a:t>
            </a:r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that work within limited processing power and memory.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559" y="518993"/>
            <a:ext cx="10204609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97B8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Literature Gaps → Our Proposed ML Solution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60559" y="1486138"/>
            <a:ext cx="13309283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Based on the review of 10 recent studies, we identified key challenges in IoT intrusion detection research.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proposed lightweight ML framework addresses each of these limitations.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2172533" y="2661880"/>
            <a:ext cx="2530554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1.Dataset Adaptability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660559" y="3070027"/>
            <a:ext cx="4042529" cy="1207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prior works use general network datasets not optimized for IoT.</a:t>
            </a:r>
            <a:pPr algn="r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Solution:</a:t>
            </a:r>
            <a:pPr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Focus on </a:t>
            </a:r>
            <a:pPr algn="r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TON-IoT</a:t>
            </a:r>
            <a:pPr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r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UNSW-NB15</a:t>
            </a:r>
            <a:pPr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capturing IoT-specific attack patterns.</a:t>
            </a:r>
            <a:endParaRPr lang="en-US" sz="14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86099" y="2302312"/>
            <a:ext cx="4658201" cy="465820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236553" y="3120926"/>
            <a:ext cx="282297" cy="352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27312" y="2363391"/>
            <a:ext cx="4042529" cy="589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2.Performance &amp; Efficiency Evaluation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9927312" y="3066455"/>
            <a:ext cx="4042529" cy="1509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studies only measure accuracy, ignoring latency or memory.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Solution: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Evaluate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accuracy, F1-score, latency, energy use, and memory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 Raspberry Pi / ESP32 hardware.</a:t>
            </a:r>
            <a:endParaRPr lang="en-US" sz="14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099" y="2302312"/>
            <a:ext cx="4658201" cy="4658201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507909" y="3517404"/>
            <a:ext cx="282297" cy="352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27312" y="4981456"/>
            <a:ext cx="3226237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3.Lightweight Model Design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9927312" y="5389602"/>
            <a:ext cx="4042529" cy="1509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Existing models are too large for small devices.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Solution: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Apply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pruning, quantization, and feature selection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create models under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 MB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suitable for edge deployment.</a:t>
            </a:r>
            <a:endParaRPr lang="en-US" sz="1450" dirty="0"/>
          </a:p>
        </p:txBody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099" y="2302312"/>
            <a:ext cx="4658201" cy="4658201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8111430" y="5788759"/>
            <a:ext cx="282297" cy="352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1624846" y="4981456"/>
            <a:ext cx="3078242" cy="294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4.Real-Device Deployment</a:t>
            </a: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660559" y="5389602"/>
            <a:ext cx="4042529" cy="1509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Few works validate models on actual IoT hardware.</a:t>
            </a:r>
            <a:pPr algn="r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Solution:</a:t>
            </a:r>
            <a:pPr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Deploy and test the hybrid ML model directly on </a:t>
            </a:r>
            <a:pPr algn="r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Raspberry Pi and ESP32</a:t>
            </a:r>
            <a:pPr algn="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ensuring real-world feasibility.</a:t>
            </a:r>
            <a:endParaRPr lang="en-US" sz="1450" dirty="0"/>
          </a:p>
        </p:txBody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6099" y="2302312"/>
            <a:ext cx="4658201" cy="465820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5840075" y="5392281"/>
            <a:ext cx="282297" cy="352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660559" y="7172801"/>
            <a:ext cx="13309283" cy="6038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approach closes the gap between high-performing ML models and real IoT environments by ensuring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small, fast, and accurate intrusion detection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that runs completely on-device.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2025-10-28T18:49:42Z</dcterms:created>
  <dcterms:modified xsi:type="dcterms:W3CDTF">2025-10-28T18:49:42Z</dcterms:modified>
</cp:coreProperties>
</file>